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0" r:id="rId5"/>
    <p:sldId id="263" r:id="rId6"/>
    <p:sldId id="264" r:id="rId7"/>
    <p:sldId id="265" r:id="rId8"/>
    <p:sldId id="266" r:id="rId9"/>
    <p:sldId id="268" r:id="rId10"/>
    <p:sldId id="261" r:id="rId11"/>
    <p:sldId id="262" r:id="rId12"/>
    <p:sldId id="269" r:id="rId13"/>
    <p:sldId id="270" r:id="rId14"/>
    <p:sldId id="271" r:id="rId15"/>
    <p:sldId id="280" r:id="rId16"/>
    <p:sldId id="281" r:id="rId17"/>
    <p:sldId id="282" r:id="rId18"/>
    <p:sldId id="275" r:id="rId19"/>
    <p:sldId id="276" r:id="rId20"/>
    <p:sldId id="278" r:id="rId21"/>
    <p:sldId id="279" r:id="rId22"/>
    <p:sldId id="277" r:id="rId23"/>
    <p:sldId id="272" r:id="rId24"/>
    <p:sldId id="273" r:id="rId25"/>
    <p:sldId id="274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6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53E87-4AF8-43D3-BCD3-B3AB6084DD1D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90D3C-F484-4627-AE76-08A577F52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644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53E87-4AF8-43D3-BCD3-B3AB6084DD1D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90D3C-F484-4627-AE76-08A577F52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178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53E87-4AF8-43D3-BCD3-B3AB6084DD1D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90D3C-F484-4627-AE76-08A577F52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494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53E87-4AF8-43D3-BCD3-B3AB6084DD1D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90D3C-F484-4627-AE76-08A577F52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376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53E87-4AF8-43D3-BCD3-B3AB6084DD1D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90D3C-F484-4627-AE76-08A577F52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099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53E87-4AF8-43D3-BCD3-B3AB6084DD1D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90D3C-F484-4627-AE76-08A577F52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648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53E87-4AF8-43D3-BCD3-B3AB6084DD1D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90D3C-F484-4627-AE76-08A577F52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992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53E87-4AF8-43D3-BCD3-B3AB6084DD1D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90D3C-F484-4627-AE76-08A577F52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313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53E87-4AF8-43D3-BCD3-B3AB6084DD1D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90D3C-F484-4627-AE76-08A577F52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112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53E87-4AF8-43D3-BCD3-B3AB6084DD1D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90D3C-F484-4627-AE76-08A577F52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449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53E87-4AF8-43D3-BCD3-B3AB6084DD1D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90D3C-F484-4627-AE76-08A577F52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456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53E87-4AF8-43D3-BCD3-B3AB6084DD1D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90D3C-F484-4627-AE76-08A577F52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3597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emf"/><Relationship Id="rId4" Type="http://schemas.openxmlformats.org/officeDocument/2006/relationships/package" Target="../embeddings/_________Microsoft_Word2.docx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3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9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4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0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5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1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6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2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7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3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8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7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224135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dirty="0">
                <a:latin typeface="Arial" pitchFamily="34" charset="0"/>
                <a:cs typeface="Arial" pitchFamily="34" charset="0"/>
              </a:rPr>
              <a:t>ГБОУ Октябрьская коррекционная школа  № 19</a:t>
            </a:r>
            <a:br>
              <a:rPr lang="ru-RU" sz="2700" dirty="0">
                <a:latin typeface="Arial" pitchFamily="34" charset="0"/>
                <a:cs typeface="Arial" pitchFamily="34" charset="0"/>
              </a:rPr>
            </a:br>
            <a:r>
              <a:rPr lang="ru-RU" sz="2700" dirty="0">
                <a:latin typeface="Arial" pitchFamily="34" charset="0"/>
                <a:cs typeface="Arial" pitchFamily="34" charset="0"/>
              </a:rPr>
              <a:t>для обучающихся с ограниченными возможностями здоровья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2204864"/>
            <a:ext cx="7344816" cy="1944216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50000"/>
              </a:lnSpc>
            </a:pPr>
            <a:r>
              <a:rPr lang="ru-RU" sz="1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Приемы организации поведения и обучения детей с РАС (вариант 8.4) в учебном процессе</a:t>
            </a:r>
            <a:r>
              <a:rPr lang="ru-RU" sz="1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9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Учитель Полякова </a:t>
            </a:r>
            <a:r>
              <a:rPr lang="ru-RU" sz="9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Ирина Михайловна</a:t>
            </a:r>
            <a:endParaRPr lang="ru-RU" sz="96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816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3. Организация учебного пространства.</a:t>
            </a:r>
            <a:br>
              <a:rPr lang="ru-RU" sz="3200" b="1" dirty="0">
                <a:solidFill>
                  <a:srgbClr val="FF0000"/>
                </a:solidFill>
              </a:rPr>
            </a:b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Обучение на дому уже предполагает наличие специальной организации учебного пространства.  На своих уроках помимо рабочего стола мы могли использовать:</a:t>
            </a:r>
          </a:p>
          <a:p>
            <a:pPr marL="0" indent="0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- диван, где ребенок мог полежать во время урока;</a:t>
            </a:r>
          </a:p>
          <a:p>
            <a:pPr marL="0" indent="0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- маленькая палатка;</a:t>
            </a:r>
          </a:p>
          <a:p>
            <a:pPr marL="0" indent="0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- утяжелители для рук или жилет;</a:t>
            </a:r>
          </a:p>
          <a:p>
            <a:pPr marL="0" indent="0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- мягкая игрушка или несколько мелких предметов или игрушек.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460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301193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5" y="980727"/>
            <a:ext cx="5184576" cy="3785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58418"/>
            <a:ext cx="2880320" cy="2094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67824"/>
            <a:ext cx="2880319" cy="2797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9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Организация продуктивного </a:t>
            </a:r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взаимодействия</a:t>
            </a:r>
            <a:r>
              <a:rPr lang="ru-RU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ru-RU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Для организации продуктивного взаимодействия с ребенком с РАС нужно выработать ряд несложных правил, которые постепенно можно дополнять, и требовать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их </a:t>
            </a:r>
            <a:r>
              <a:rPr lang="ru-RU" dirty="0">
                <a:latin typeface="Arial" pitchFamily="34" charset="0"/>
                <a:cs typeface="Arial" pitchFamily="34" charset="0"/>
              </a:rPr>
              <a:t>выполнения.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997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Приемы работы:</a:t>
            </a:r>
            <a:endParaRPr lang="ru-RU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59632" y="1988840"/>
            <a:ext cx="6099685" cy="1790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6090408"/>
              </p:ext>
            </p:extLst>
          </p:nvPr>
        </p:nvGraphicFramePr>
        <p:xfrm>
          <a:off x="926766" y="4005064"/>
          <a:ext cx="7533666" cy="18966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4" name="Документ" r:id="rId4" imgW="6097995" imgH="1535620" progId="Word.Document.12">
                  <p:embed/>
                </p:oleObj>
              </mc:Choice>
              <mc:Fallback>
                <p:oleObj name="Документ" r:id="rId4" imgW="6097995" imgH="153562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26766" y="4005064"/>
                        <a:ext cx="7533666" cy="18966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302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Организация собственного поведения при взаимодействии с ребенком с </a:t>
            </a:r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РАС</a:t>
            </a:r>
            <a:r>
              <a:rPr lang="ru-RU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ru-RU" sz="3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/>
          <a:lstStyle/>
          <a:p>
            <a:pPr marL="0" indent="0">
              <a:buNone/>
            </a:pP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Учитель должен быть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:         терпеливым</a:t>
            </a:r>
          </a:p>
          <a:p>
            <a:pPr marL="0" indent="0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                                      спокойным</a:t>
            </a:r>
          </a:p>
          <a:p>
            <a:pPr marL="0" indent="0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                                      внимательным </a:t>
            </a:r>
          </a:p>
          <a:p>
            <a:pPr marL="0" indent="0">
              <a:buNone/>
            </a:pP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Нужно: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чувствовать </a:t>
            </a:r>
          </a:p>
          <a:p>
            <a:pPr marL="0" indent="0"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    понять</a:t>
            </a:r>
          </a:p>
          <a:p>
            <a:pPr marL="0" indent="0"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    помочь</a:t>
            </a:r>
          </a:p>
          <a:p>
            <a:pPr marL="0" indent="0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     научить</a:t>
            </a:r>
          </a:p>
          <a:p>
            <a:pPr marL="0" indent="0"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1282962"/>
              </p:ext>
            </p:extLst>
          </p:nvPr>
        </p:nvGraphicFramePr>
        <p:xfrm>
          <a:off x="539552" y="5013176"/>
          <a:ext cx="7992888" cy="1368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4" name="Документ" r:id="rId3" imgW="6120320" imgH="1287184" progId="Word.Document.12">
                  <p:embed/>
                </p:oleObj>
              </mc:Choice>
              <mc:Fallback>
                <p:oleObj name="Документ" r:id="rId3" imgW="6120320" imgH="128718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9552" y="5013176"/>
                        <a:ext cx="7992888" cy="13681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04273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Речевые особенности ребенка с РАС.</a:t>
            </a:r>
            <a:br>
              <a:rPr lang="ru-RU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ru-RU" sz="3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Зачастую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у обучающегося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РАС (варианта 8.4) наблюдается: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системное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недоразвитие речи тяжелой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степени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эхолалия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выраженная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стереотипность речи.</a:t>
            </a:r>
          </a:p>
        </p:txBody>
      </p:sp>
    </p:spTree>
    <p:extLst>
      <p:ext uri="{BB962C8B-B14F-4D97-AF65-F5344CB8AC3E}">
        <p14:creationId xmlns:p14="http://schemas.microsoft.com/office/powerpoint/2010/main" val="264195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6473367"/>
              </p:ext>
            </p:extLst>
          </p:nvPr>
        </p:nvGraphicFramePr>
        <p:xfrm>
          <a:off x="539552" y="620688"/>
          <a:ext cx="8136904" cy="54726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1" name="Документ" r:id="rId3" imgW="6501287" imgH="4598938" progId="Word.Document.12">
                  <p:embed/>
                </p:oleObj>
              </mc:Choice>
              <mc:Fallback>
                <p:oleObj name="Документ" r:id="rId3" imgW="6501287" imgH="459893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9552" y="620688"/>
                        <a:ext cx="8136904" cy="54726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9281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4171646"/>
              </p:ext>
            </p:extLst>
          </p:nvPr>
        </p:nvGraphicFramePr>
        <p:xfrm>
          <a:off x="539552" y="498475"/>
          <a:ext cx="7848872" cy="586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0" name="Документ" r:id="rId3" imgW="6501287" imgH="5862359" progId="Word.Document.12">
                  <p:embed/>
                </p:oleObj>
              </mc:Choice>
              <mc:Fallback>
                <p:oleObj name="Документ" r:id="rId3" imgW="6501287" imgH="586235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9552" y="498475"/>
                        <a:ext cx="7848872" cy="5862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8825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ru-RU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Особенности оценивания учебной деятельности.</a:t>
            </a:r>
            <a:br>
              <a:rPr lang="ru-RU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ru-RU" sz="3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При необходимости оценивания учебной деятельности следует учитывать индивидуальные особенности конкретного ученика. Обучающиеся с РАС (вариант 8.4) крайне не критичны к себе и не заинтересованы в конечном результате своей деятельности.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923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Приемы работы: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Данный  вопрос я хочу отразить на примере урока «Профильный труд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».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У таких обучающихся зачастую (в первый год обучения) отсутствует зрительно-моторная координация. По средством актуализации и направления внимания ребенка на конкретные действия, формируется зрительно-моторное сосредоточение. Обучающийся начинает следить за тем, что делает, развивая познавательный интерес.</a:t>
            </a:r>
          </a:p>
        </p:txBody>
      </p:sp>
    </p:spTree>
    <p:extLst>
      <p:ext uri="{BB962C8B-B14F-4D97-AF65-F5344CB8AC3E}">
        <p14:creationId xmlns:p14="http://schemas.microsoft.com/office/powerpoint/2010/main" val="211704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32657"/>
            <a:ext cx="7992888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latin typeface="Arial" pitchFamily="34" charset="0"/>
                <a:cs typeface="Arial" pitchFamily="34" charset="0"/>
              </a:rPr>
              <a:t>Обучающийся с расстройством аутистического спектра (далее – РАС) (вариант 8.4) осложнен умственной отсталостью (умеренной, тяжелой, глубокой, тяжелыми и множественными нарушениями развития) получает образование, которое по содержанию и итоговым достижениям не соотносится к моменту завершения школьного обучения с содержанием и итоговыми достижениями сверстников, не имеющих дополнительных ограничений по возможностям здоровья, в пролонгированные сроки. 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2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200" dirty="0">
                <a:latin typeface="Arial" pitchFamily="34" charset="0"/>
                <a:cs typeface="Arial" pitchFamily="34" charset="0"/>
              </a:rPr>
              <a:t>Обязательной является специальная организация среды для реализации особых образовательных потребностей обучающегося, развитие его жизненной компетенции в разных социальных сферах (образовательной, семейной, досуговой, трудовой и других).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170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12313"/>
              </p:ext>
            </p:extLst>
          </p:nvPr>
        </p:nvGraphicFramePr>
        <p:xfrm>
          <a:off x="683568" y="620688"/>
          <a:ext cx="7704856" cy="54726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6" name="Документ" r:id="rId3" imgW="6097995" imgH="4240687" progId="Word.Document.12">
                  <p:embed/>
                </p:oleObj>
              </mc:Choice>
              <mc:Fallback>
                <p:oleObj name="Документ" r:id="rId3" imgW="6097995" imgH="424068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3568" y="620688"/>
                        <a:ext cx="7704856" cy="54726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9597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1197319"/>
              </p:ext>
            </p:extLst>
          </p:nvPr>
        </p:nvGraphicFramePr>
        <p:xfrm>
          <a:off x="683568" y="620688"/>
          <a:ext cx="8075613" cy="57703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9" name="Документ" r:id="rId3" imgW="6591668" imgH="6760688" progId="Word.Document.12">
                  <p:embed/>
                </p:oleObj>
              </mc:Choice>
              <mc:Fallback>
                <p:oleObj name="Документ" r:id="rId3" imgW="6591668" imgH="676068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3568" y="620688"/>
                        <a:ext cx="8075613" cy="57703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4772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02474" y="1565737"/>
            <a:ext cx="2456901" cy="3267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67544" y="3140968"/>
            <a:ext cx="3960440" cy="298519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 descr="C:\IRINA\2022-2023 учебный год\фото к докладу 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46" y="476900"/>
            <a:ext cx="4101045" cy="2952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47" y="3717032"/>
            <a:ext cx="4101044" cy="2718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009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8. Особенности </a:t>
            </a:r>
            <a:r>
              <a:rPr lang="ru-RU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взаимодействия с родителями </a:t>
            </a:r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ученика</a:t>
            </a:r>
            <a:r>
              <a:rPr lang="ru-RU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br>
              <a:rPr lang="ru-RU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ru-RU" sz="3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Поведение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ребенка с РАС – результат его внутреннего состояния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Мама – это мама, </a:t>
            </a:r>
            <a:r>
              <a:rPr lang="ru-RU" sz="2800" dirty="0"/>
              <a:t>а учитель – это профессионал, перед которым поставлены определенные задачи, и который должен стремиться их выполнить.</a:t>
            </a:r>
          </a:p>
          <a:p>
            <a:pPr marL="0" indent="0">
              <a:buNone/>
            </a:pP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536612"/>
              </p:ext>
            </p:extLst>
          </p:nvPr>
        </p:nvGraphicFramePr>
        <p:xfrm>
          <a:off x="683568" y="3092449"/>
          <a:ext cx="7488832" cy="8266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7" name="Документ" r:id="rId3" imgW="6097995" imgH="673656" progId="Word.Document.12">
                  <p:embed/>
                </p:oleObj>
              </mc:Choice>
              <mc:Fallback>
                <p:oleObj name="Документ" r:id="rId3" imgW="6097995" imgH="67365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3568" y="3092449"/>
                        <a:ext cx="7488832" cy="8266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4838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4392488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Это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лишь небольшой обзор приемов, используемых мною при организации поведения и обучения детей с РАС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вариант 8.4) в учебном процессе. Надеюсь, что они вам помогут в вашей работе. </a:t>
            </a:r>
          </a:p>
        </p:txBody>
      </p:sp>
    </p:spTree>
    <p:extLst>
      <p:ext uri="{BB962C8B-B14F-4D97-AF65-F5344CB8AC3E}">
        <p14:creationId xmlns:p14="http://schemas.microsoft.com/office/powerpoint/2010/main" val="208030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345638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Благодарю за внимание!</a:t>
            </a:r>
            <a:b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Успехов!</a:t>
            </a:r>
            <a:b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89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548680"/>
            <a:ext cx="777686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Arial" pitchFamily="34" charset="0"/>
                <a:cs typeface="Arial" pitchFamily="34" charset="0"/>
              </a:rPr>
              <a:t>Таким образом, детей с РАС характеризуют нарушения в различных областях развития, что приводит к проблемам их социализации, адаптации и трудностям освоения общеобразовательных программ. Для преодоления этих нарушений необходима коррекционная работа, осуществляющаяся в ходе психолого-педагогического сопровождения и обучения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400" dirty="0">
                <a:latin typeface="Arial" pitchFamily="34" charset="0"/>
                <a:cs typeface="Arial" pitchFamily="34" charset="0"/>
              </a:rPr>
              <a:t>В своем сообщении я хочу отразить опыт работы с обучающейся с расстройством аутистического спектра (вариант 8.4) на дому и ознакомить вас с некоторыми приемами организации поведения и обучения таких детей в учебном процессе. </a:t>
            </a:r>
            <a:r>
              <a:rPr lang="ru-RU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0021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35846"/>
            <a:ext cx="784887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Работая с обучающейся с </a:t>
            </a:r>
            <a:r>
              <a:rPr lang="ru-RU" sz="2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РАС </a:t>
            </a:r>
            <a:r>
              <a:rPr lang="ru-RU" sz="2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(вариант 8.4) у меня возникали вопросы, которые проанализировав, я выделила в несколько групп</a:t>
            </a:r>
            <a:r>
              <a:rPr lang="ru-RU" sz="2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endParaRPr lang="ru-RU" sz="2400" i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группа вопросов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организация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поведения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ребенка.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группа –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организация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учебной деятельности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3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группа -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организация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учебного пространства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4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группа - организация продуктивного взаимодействия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5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группа – особенности собственного поведения при взаимодействии с ребенком с РАС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6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группа - речевые особенностями ребенка.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7 группа – особенности оценивания учебной деятельности.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8 группа – особенности взаимодействия с родителями этого ученика.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16862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Организация поведения ребенка с РАС (вариант 8.4).</a:t>
            </a:r>
            <a:br>
              <a:rPr lang="ru-RU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ru-RU" sz="3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600200"/>
            <a:ext cx="8003232" cy="4525963"/>
          </a:xfrm>
        </p:spPr>
        <p:txBody>
          <a:bodyPr/>
          <a:lstStyle/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Ребенок с РАС испытывает необычайную тревожность и дискомфорт в новой, незнакомой обстановке. Эти дети, как правило, имеют гиперчувствительность к свету, звукам, запахам, прикосновениям. У некоторых эта сенсорная чувствительность может вызывать болевые ощущения.</a:t>
            </a:r>
          </a:p>
        </p:txBody>
      </p:sp>
    </p:spTree>
    <p:extLst>
      <p:ext uri="{BB962C8B-B14F-4D97-AF65-F5344CB8AC3E}">
        <p14:creationId xmlns:p14="http://schemas.microsoft.com/office/powerpoint/2010/main" val="2621707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Приемы работы: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Исключить раздражение</a:t>
            </a:r>
          </a:p>
          <a:p>
            <a:pPr marL="0" indent="0"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Беседа с родителями (Причина)</a:t>
            </a:r>
          </a:p>
          <a:p>
            <a:pPr marL="0" indent="0" algn="ctr"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Поиск приема взаимодействия с ребенком</a:t>
            </a:r>
          </a:p>
          <a:p>
            <a:pPr marL="0" indent="0" algn="ctr">
              <a:buNone/>
            </a:pPr>
            <a:r>
              <a:rPr lang="ru-RU" sz="8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!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Конструктивное взаимодействие с          родителями ученика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4248782" y="1880772"/>
            <a:ext cx="242316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4248782" y="3124300"/>
            <a:ext cx="242316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2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2. Организация учебной деятельности.</a:t>
            </a:r>
            <a:br>
              <a:rPr lang="ru-RU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ru-RU" sz="3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Упорядоченное поведение</a:t>
            </a:r>
          </a:p>
          <a:p>
            <a:pPr marL="0" indent="0">
              <a:buNone/>
            </a:pPr>
            <a:endParaRPr lang="ru-RU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Организация учебной деятельности</a:t>
            </a:r>
          </a:p>
          <a:p>
            <a:pPr marL="0" indent="0"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Дети </a:t>
            </a:r>
            <a:r>
              <a:rPr lang="ru-RU" dirty="0">
                <a:latin typeface="Arial" pitchFamily="34" charset="0"/>
                <a:cs typeface="Arial" pitchFamily="34" charset="0"/>
              </a:rPr>
              <a:t>с РАС гораздо комфортней ощущают себя в условиях организованной деятельности, поэтому урок для них более понятная и приемлемая структура, чем перемена. </a:t>
            </a:r>
          </a:p>
          <a:p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248782" y="1880772"/>
            <a:ext cx="242316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7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Приемы работы:</a:t>
            </a:r>
            <a:endParaRPr lang="ru-RU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Расписание и схематичный план занятия</a:t>
            </a: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Сенсорная нагрузка</a:t>
            </a: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Школьная форма, как способ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саморегуляции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Поощрение и похвала</a:t>
            </a: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0843516"/>
              </p:ext>
            </p:extLst>
          </p:nvPr>
        </p:nvGraphicFramePr>
        <p:xfrm>
          <a:off x="467544" y="5157192"/>
          <a:ext cx="6912768" cy="1462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6" name="Документ" r:id="rId3" imgW="6209980" imgH="1462529" progId="Word.Document.12">
                  <p:embed/>
                </p:oleObj>
              </mc:Choice>
              <mc:Fallback>
                <p:oleObj name="Документ" r:id="rId3" imgW="6209980" imgH="146252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7544" y="5157192"/>
                        <a:ext cx="6912768" cy="14620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9006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Font typeface="Arial" pitchFamily="34" charset="0"/>
              <a:buChar char="•"/>
            </a:pPr>
            <a:r>
              <a:rPr lang="ru-RU" dirty="0" smtClean="0"/>
              <a:t>Жесты и карточки </a:t>
            </a:r>
            <a:r>
              <a:rPr lang="en-US" dirty="0" smtClean="0"/>
              <a:t>PECS</a:t>
            </a:r>
            <a:endParaRPr lang="ru-RU" dirty="0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05374" y="2296373"/>
            <a:ext cx="2542252" cy="3133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7290" y="1600200"/>
            <a:ext cx="370042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240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1344</TotalTime>
  <Words>695</Words>
  <Application>Microsoft Office PowerPoint</Application>
  <PresentationFormat>Экран (4:3)</PresentationFormat>
  <Paragraphs>98</Paragraphs>
  <Slides>25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7" baseType="lpstr">
      <vt:lpstr>Тема Office</vt:lpstr>
      <vt:lpstr>Документ</vt:lpstr>
      <vt:lpstr> ГБОУ Октябрьская коррекционная школа  № 19 для обучающихся с ограниченными возможностями здоровья</vt:lpstr>
      <vt:lpstr>Презентация PowerPoint</vt:lpstr>
      <vt:lpstr>Презентация PowerPoint</vt:lpstr>
      <vt:lpstr>Презентация PowerPoint</vt:lpstr>
      <vt:lpstr> 1. Организация поведения ребенка с РАС (вариант 8.4). </vt:lpstr>
      <vt:lpstr> Приемы работы: </vt:lpstr>
      <vt:lpstr>2. Организация учебной деятельности. </vt:lpstr>
      <vt:lpstr>Приемы работы:</vt:lpstr>
      <vt:lpstr>Жесты и карточки PECS</vt:lpstr>
      <vt:lpstr>3. Организация учебного пространства. </vt:lpstr>
      <vt:lpstr>Презентация PowerPoint</vt:lpstr>
      <vt:lpstr> 4. Организация продуктивного взаимодействия </vt:lpstr>
      <vt:lpstr>Приемы работы:</vt:lpstr>
      <vt:lpstr> 5. Организация собственного поведения при взаимодействии с ребенком с РАС </vt:lpstr>
      <vt:lpstr> 6. Речевые особенности ребенка с РАС. </vt:lpstr>
      <vt:lpstr>Презентация PowerPoint</vt:lpstr>
      <vt:lpstr>Презентация PowerPoint</vt:lpstr>
      <vt:lpstr> 7. Особенности оценивания учебной деятельности. </vt:lpstr>
      <vt:lpstr>Приемы работы:</vt:lpstr>
      <vt:lpstr>Презентация PowerPoint</vt:lpstr>
      <vt:lpstr>Презентация PowerPoint</vt:lpstr>
      <vt:lpstr>Презентация PowerPoint</vt:lpstr>
      <vt:lpstr> 8. Особенности взаимодействия с родителями ученика. </vt:lpstr>
      <vt:lpstr>Это лишь небольшой обзор приемов, используемых мною при организации поведения и обучения детей с РАС (вариант 8.4) в учебном процессе. Надеюсь, что они вам помогут в вашей работе. </vt:lpstr>
      <vt:lpstr>  Благодарю за внимание!  Успехов! 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62</cp:revision>
  <dcterms:created xsi:type="dcterms:W3CDTF">2022-11-12T12:02:13Z</dcterms:created>
  <dcterms:modified xsi:type="dcterms:W3CDTF">2022-11-14T09:07:13Z</dcterms:modified>
</cp:coreProperties>
</file>